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97" r:id="rId3"/>
    <p:sldId id="498" r:id="rId4"/>
    <p:sldId id="501" r:id="rId5"/>
    <p:sldId id="500" r:id="rId6"/>
    <p:sldId id="503" r:id="rId7"/>
    <p:sldId id="502" r:id="rId8"/>
    <p:sldId id="499" r:id="rId9"/>
    <p:sldId id="504" r:id="rId10"/>
    <p:sldId id="505" r:id="rId11"/>
    <p:sldId id="506" r:id="rId12"/>
    <p:sldId id="465" r:id="rId13"/>
    <p:sldId id="449" r:id="rId14"/>
    <p:sldId id="482" r:id="rId15"/>
    <p:sldId id="483" r:id="rId16"/>
    <p:sldId id="487" r:id="rId17"/>
    <p:sldId id="484" r:id="rId18"/>
    <p:sldId id="488" r:id="rId19"/>
    <p:sldId id="489" r:id="rId20"/>
    <p:sldId id="490" r:id="rId21"/>
    <p:sldId id="491" r:id="rId22"/>
    <p:sldId id="485" r:id="rId23"/>
    <p:sldId id="492" r:id="rId24"/>
    <p:sldId id="493" r:id="rId25"/>
    <p:sldId id="494" r:id="rId26"/>
    <p:sldId id="495" r:id="rId27"/>
    <p:sldId id="496" r:id="rId28"/>
    <p:sldId id="507" r:id="rId29"/>
    <p:sldId id="428" r:id="rId30"/>
  </p:sldIdLst>
  <p:sldSz cx="9144000" cy="5143500" type="screen16x9"/>
  <p:notesSz cx="6858000" cy="9144000"/>
  <p:embeddedFontLst>
    <p:embeddedFont>
      <p:font typeface="Sniglet" panose="020B0604020202020204" charset="0"/>
      <p:regular r:id="rId33"/>
    </p:embeddedFont>
    <p:embeddedFont>
      <p:font typeface="Brush Script MT" panose="03060802040406070304" pitchFamily="66" charset="0"/>
      <p:italic r:id="rId34"/>
    </p:embeddedFont>
    <p:embeddedFont>
      <p:font typeface="Bahnschrift Light Condensed" panose="020B0502040204020203" pitchFamily="3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on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Browser Forensics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5540" y="3779594"/>
            <a:ext cx="41601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The Data Source and some questions are adapted from NCL </a:t>
            </a:r>
            <a:r>
              <a:rPr lang="en-US" sz="1050" dirty="0"/>
              <a:t>2017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685606" cy="3610800"/>
          </a:xfrm>
        </p:spPr>
        <p:txBody>
          <a:bodyPr/>
          <a:lstStyle/>
          <a:p>
            <a:r>
              <a:rPr lang="en-US" sz="2000" dirty="0"/>
              <a:t>default </a:t>
            </a:r>
            <a:r>
              <a:rPr lang="en-US" sz="2000" dirty="0" smtClean="0"/>
              <a:t>location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C:\Users\&lt;user&gt;\AppData\Roaming\Mozilla\Firefox\Profiles\&lt;profile folder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2000" dirty="0" smtClean="0"/>
              <a:t>Cache</a:t>
            </a:r>
          </a:p>
          <a:p>
            <a:pPr lvl="1"/>
            <a:r>
              <a:rPr lang="en-US" sz="1600" dirty="0" err="1"/>
              <a:t>about:cache</a:t>
            </a:r>
            <a:r>
              <a:rPr lang="en-US" sz="1600" dirty="0"/>
              <a:t> in the address </a:t>
            </a:r>
            <a:r>
              <a:rPr lang="en-US" sz="1600" dirty="0" smtClean="0"/>
              <a:t>bar</a:t>
            </a:r>
          </a:p>
          <a:p>
            <a:r>
              <a:rPr lang="en-US" sz="2000" dirty="0" err="1" smtClean="0"/>
              <a:t>cookies.sqlite</a:t>
            </a:r>
            <a:endParaRPr lang="en-US" sz="2000" dirty="0" smtClean="0"/>
          </a:p>
          <a:p>
            <a:r>
              <a:rPr lang="en-US" sz="2000" dirty="0" err="1" smtClean="0"/>
              <a:t>downloads.sqlite</a:t>
            </a:r>
            <a:endParaRPr lang="en-US" sz="2000" dirty="0" smtClean="0"/>
          </a:p>
          <a:p>
            <a:r>
              <a:rPr lang="en-US" sz="2000" dirty="0" err="1" smtClean="0"/>
              <a:t>places.sqlite</a:t>
            </a:r>
            <a:endParaRPr lang="en-US" sz="20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record of visited </a:t>
            </a:r>
            <a:r>
              <a:rPr lang="en-US" sz="1600" dirty="0" smtClean="0"/>
              <a:t>pages</a:t>
            </a:r>
          </a:p>
          <a:p>
            <a:pPr lvl="1"/>
            <a:r>
              <a:rPr lang="en-US" sz="1600" dirty="0" smtClean="0"/>
              <a:t>bookmarks</a:t>
            </a:r>
            <a:r>
              <a:rPr lang="en-US" sz="1600" dirty="0"/>
              <a:t>, favorite icons, input history, keywords, and browsing history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85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Chrome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4080634" cy="3610800"/>
          </a:xfrm>
        </p:spPr>
        <p:txBody>
          <a:bodyPr/>
          <a:lstStyle/>
          <a:p>
            <a:r>
              <a:rPr lang="en-US" dirty="0" smtClean="0"/>
              <a:t>Location</a:t>
            </a:r>
          </a:p>
          <a:p>
            <a:pPr lvl="1"/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:\Users\&lt;user&gt;\AppData\Local\Google\Chrome\User Data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Contains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Browser cache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Cookies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Plugin data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details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://chromium.googlesource.com/chromium/src/+/HEAD/docs/user_data_dir.md#Windows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63" y="1369834"/>
            <a:ext cx="4012835" cy="3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 Analysis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78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Firefox Log acquisition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86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07" y="0"/>
            <a:ext cx="4305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used in this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8" y="1804632"/>
            <a:ext cx="6763694" cy="1152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789" y="3417915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Data Source: NCL 2017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8360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suspect used bitcoin for money </a:t>
            </a:r>
            <a:r>
              <a:rPr lang="en-US" dirty="0" smtClean="0"/>
              <a:t>laundry</a:t>
            </a:r>
          </a:p>
          <a:p>
            <a:r>
              <a:rPr lang="en-US" dirty="0" smtClean="0"/>
              <a:t>Your task is to find evidence in the suspect’s browser </a:t>
            </a:r>
            <a:r>
              <a:rPr lang="en-US" smtClean="0"/>
              <a:t>(Firefox).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Firefox logs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92929"/>
            <a:ext cx="3207965" cy="189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58" y="2772832"/>
            <a:ext cx="4696615" cy="194990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64758" y="1848535"/>
            <a:ext cx="945348" cy="190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190371" y="2096884"/>
            <a:ext cx="184196" cy="618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" y="0"/>
            <a:ext cx="89133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item did </a:t>
            </a:r>
            <a:r>
              <a:rPr lang="en-US" dirty="0"/>
              <a:t>the user search for on craigslist?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1473565" y="3539188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seems the user lived in Baltimore. Why?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6"/>
            <a:ext cx="9144000" cy="18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5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did the user search the item?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197"/>
            <a:ext cx="9144000" cy="1733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4929" y="3503243"/>
            <a:ext cx="7135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UNIX Epoch </a:t>
            </a:r>
            <a:r>
              <a:rPr lang="en-US" b="1" dirty="0" smtClean="0">
                <a:solidFill>
                  <a:srgbClr val="FF0000"/>
                </a:solidFill>
              </a:rPr>
              <a:t>time</a:t>
            </a:r>
            <a:r>
              <a:rPr lang="en-US" b="1" dirty="0" smtClean="0"/>
              <a:t>: </a:t>
            </a:r>
          </a:p>
          <a:p>
            <a:r>
              <a:rPr lang="en-US" dirty="0" smtClean="0"/>
              <a:t>It </a:t>
            </a:r>
            <a:r>
              <a:rPr lang="en-US" dirty="0"/>
              <a:t>is the number of </a:t>
            </a:r>
            <a:r>
              <a:rPr lang="en-US" dirty="0">
                <a:hlinkClick r:id="rId3" tooltip="Second"/>
              </a:rPr>
              <a:t>seconds</a:t>
            </a:r>
            <a:r>
              <a:rPr lang="en-US" dirty="0"/>
              <a:t> that have elapsed since 00:00:00 Thursday, 1 January 1970</a:t>
            </a:r>
            <a:endParaRPr lang="en-US" dirty="0" smtClean="0"/>
          </a:p>
          <a:p>
            <a:r>
              <a:rPr lang="en-US" dirty="0" smtClean="0"/>
              <a:t>How to convert Epoch time to Date/Time?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 flipH="1">
            <a:off x="5402573" y="2951696"/>
            <a:ext cx="3103323" cy="55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1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90" y="457902"/>
            <a:ext cx="5536720" cy="4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current price of bitcoin when the user was browsing?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1475188"/>
            <a:ext cx="9144000" cy="10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4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Bitcoin exchange did the user log in to?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671"/>
            <a:ext cx="9144000" cy="28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78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email that was used to log into the exchange?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456"/>
            <a:ext cx="9144000" cy="18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ID of the Bitcoin transaction that the user looked 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043"/>
            <a:ext cx="9144000" cy="26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0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total value of all the inputs of the Bitcoin transaction?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68"/>
            <a:ext cx="9144000" cy="1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3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13"/>
            <a:ext cx="9144000" cy="45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6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report</a:t>
            </a:r>
          </a:p>
          <a:p>
            <a:pPr lvl="1"/>
            <a:r>
              <a:rPr lang="en-US" dirty="0" smtClean="0"/>
              <a:t>When </a:t>
            </a:r>
          </a:p>
          <a:p>
            <a:pPr lvl="1"/>
            <a:r>
              <a:rPr lang="en-US" dirty="0" smtClean="0"/>
              <a:t>Where</a:t>
            </a:r>
          </a:p>
          <a:p>
            <a:pPr lvl="1"/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Who</a:t>
            </a:r>
          </a:p>
          <a:p>
            <a:pPr lvl="1"/>
            <a:r>
              <a:rPr lang="en-US" dirty="0" smtClean="0"/>
              <a:t>Which tool </a:t>
            </a:r>
            <a:r>
              <a:rPr lang="en-US" smtClean="0"/>
              <a:t>has you used?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548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744892" cy="3610800"/>
          </a:xfrm>
        </p:spPr>
        <p:txBody>
          <a:bodyPr/>
          <a:lstStyle/>
          <a:p>
            <a:r>
              <a:rPr lang="en-US" sz="1800" dirty="0"/>
              <a:t>http://sci.tamucc.edu/~cams/projects/345.pdf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web browser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web browser (commonly referred to as a browser) is a software application for accessing information on the World Wide </a:t>
            </a:r>
            <a:r>
              <a:rPr lang="en-US" dirty="0" smtClean="0"/>
              <a:t>Web (wiki). </a:t>
            </a:r>
          </a:p>
        </p:txBody>
      </p:sp>
    </p:spTree>
    <p:extLst>
      <p:ext uri="{BB962C8B-B14F-4D97-AF65-F5344CB8AC3E}">
        <p14:creationId xmlns:p14="http://schemas.microsoft.com/office/powerpoint/2010/main" val="113527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300" y="0"/>
            <a:ext cx="348557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17" y="993341"/>
            <a:ext cx="2214890" cy="41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individual web page, image, and video is identified by a distinct </a:t>
            </a:r>
            <a:r>
              <a:rPr lang="en-US" dirty="0">
                <a:solidFill>
                  <a:srgbClr val="FF0000"/>
                </a:solidFill>
              </a:rPr>
              <a:t>Uniform Resource Locator (URL)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, </a:t>
            </a:r>
            <a:r>
              <a:rPr lang="en-US" dirty="0"/>
              <a:t>enabling browsers to retrieve and display them on the user's device.</a:t>
            </a:r>
          </a:p>
        </p:txBody>
      </p:sp>
      <p:pic>
        <p:nvPicPr>
          <p:cNvPr id="2050" name="Picture 2" descr="Image result for http request and 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33" y="3065786"/>
            <a:ext cx="44386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3670757" y="2216927"/>
            <a:ext cx="1407781" cy="126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29" y="398352"/>
            <a:ext cx="6945149" cy="44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Image result for http request and 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3" y="1066491"/>
            <a:ext cx="7485756" cy="32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1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evidence will browser save?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257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Explorer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Temporary Files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:\Users\&lt;user&gt;\AppData\Local\Microsoft\Windows\Temporary Internet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r>
              <a:rPr lang="en-US" dirty="0"/>
              <a:t>The cookies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56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354</Words>
  <Application>Microsoft Office PowerPoint</Application>
  <PresentationFormat>On-screen Show (16:9)</PresentationFormat>
  <Paragraphs>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Sniglet</vt:lpstr>
      <vt:lpstr>Brush Script MT</vt:lpstr>
      <vt:lpstr>Bahnschrift Light Condensed</vt:lpstr>
      <vt:lpstr>Calibri</vt:lpstr>
      <vt:lpstr>Adobe Devanagari</vt:lpstr>
      <vt:lpstr>Dosis</vt:lpstr>
      <vt:lpstr>Arial</vt:lpstr>
      <vt:lpstr>Friar template</vt:lpstr>
      <vt:lpstr>Browser Forensics </vt:lpstr>
      <vt:lpstr>Introduction </vt:lpstr>
      <vt:lpstr>What is web browser</vt:lpstr>
      <vt:lpstr>Market share</vt:lpstr>
      <vt:lpstr>URL</vt:lpstr>
      <vt:lpstr>PowerPoint Presentation</vt:lpstr>
      <vt:lpstr>PowerPoint Presentation</vt:lpstr>
      <vt:lpstr>What evidence will browser save?</vt:lpstr>
      <vt:lpstr>Internet Explorer</vt:lpstr>
      <vt:lpstr>Firefox</vt:lpstr>
      <vt:lpstr>Google Chrome </vt:lpstr>
      <vt:lpstr>Log Analysis</vt:lpstr>
      <vt:lpstr>Firefox Log acquisition</vt:lpstr>
      <vt:lpstr>PowerPoint Presentation</vt:lpstr>
      <vt:lpstr>Logs used in this lab</vt:lpstr>
      <vt:lpstr>Goal of the lab</vt:lpstr>
      <vt:lpstr>Open Firefox logs</vt:lpstr>
      <vt:lpstr>PowerPoint Presentation</vt:lpstr>
      <vt:lpstr>What item did the user search for on craigslist?</vt:lpstr>
      <vt:lpstr>When did the user search the item?</vt:lpstr>
      <vt:lpstr>PowerPoint Presentation</vt:lpstr>
      <vt:lpstr>What was the current price of bitcoin when the user was browsing?</vt:lpstr>
      <vt:lpstr>What Bitcoin exchange did the user log in to?</vt:lpstr>
      <vt:lpstr>What is the email that was used to log into the exchange?</vt:lpstr>
      <vt:lpstr>What was the ID of the Bitcoin transaction that the user looked at?</vt:lpstr>
      <vt:lpstr>What was the total value of all the inputs of the Bitcoin transaction?</vt:lpstr>
      <vt:lpstr>PowerPoint Presentation</vt:lpstr>
      <vt:lpstr>Your work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316</cp:revision>
  <dcterms:modified xsi:type="dcterms:W3CDTF">2019-05-01T14:50:39Z</dcterms:modified>
</cp:coreProperties>
</file>